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2" r:id="rId1"/>
    <p:sldMasterId id="2147483648" r:id="rId2"/>
    <p:sldMasterId id="2147483654" r:id="rId3"/>
    <p:sldMasterId id="2147483650" r:id="rId4"/>
  </p:sldMasterIdLst>
  <p:notesMasterIdLst>
    <p:notesMasterId r:id="rId18"/>
  </p:notesMasterIdLst>
  <p:sldIdLst>
    <p:sldId id="256" r:id="rId5"/>
    <p:sldId id="257" r:id="rId6"/>
    <p:sldId id="259" r:id="rId7"/>
    <p:sldId id="287" r:id="rId8"/>
    <p:sldId id="284" r:id="rId9"/>
    <p:sldId id="285" r:id="rId10"/>
    <p:sldId id="286" r:id="rId11"/>
    <p:sldId id="288" r:id="rId12"/>
    <p:sldId id="278" r:id="rId13"/>
    <p:sldId id="289" r:id="rId14"/>
    <p:sldId id="277" r:id="rId15"/>
    <p:sldId id="280" r:id="rId16"/>
    <p:sldId id="266" r:id="rId17"/>
  </p:sldIdLst>
  <p:sldSz cx="12192000" cy="6858000"/>
  <p:notesSz cx="6858000" cy="9144000"/>
  <p:embeddedFontLst>
    <p:embeddedFont>
      <p:font typeface="나눔스퀘어 Bold" panose="020B0600000101010101" pitchFamily="50" charset="-127"/>
      <p:bold r:id="rId19"/>
    </p:embeddedFont>
    <p:embeddedFont>
      <p:font typeface="나눔스퀘어 ExtraBold" panose="020B0600000101010101" pitchFamily="50" charset="-127"/>
      <p:bold r:id="rId20"/>
    </p:embeddedFont>
    <p:embeddedFont>
      <p:font typeface="游ゴシック" panose="020B0400000000000000" pitchFamily="34" charset="-128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나눔스퀘어 Light" panose="020B0600000101010101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C6B7"/>
    <a:srgbClr val="23958A"/>
    <a:srgbClr val="30B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4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0A1C4-B9F9-42B3-BB2A-07D2E638D89F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D65DD5-9A93-409C-ACA3-AA6DC6171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068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13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385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754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876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7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055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6" r:id="rId2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2026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6050280"/>
            <a:ext cx="12192000" cy="807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95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93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571"/>
          <a:stretch/>
        </p:blipFill>
        <p:spPr>
          <a:xfrm>
            <a:off x="0" y="0"/>
            <a:ext cx="12192000" cy="2498273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2026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2498273"/>
            <a:ext cx="12192000" cy="4359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83"/>
          <a:stretch/>
        </p:blipFill>
        <p:spPr>
          <a:xfrm>
            <a:off x="5105314" y="-14514"/>
            <a:ext cx="1981372" cy="37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8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i02c101.p.ssafy.io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5158740" y="1729740"/>
            <a:ext cx="1874520" cy="1800000"/>
          </a:xfrm>
          <a:prstGeom prst="rect">
            <a:avLst/>
          </a:prstGeom>
          <a:noFill/>
          <a:ln w="101600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085596" y="4224827"/>
            <a:ext cx="60208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3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STOCK GENIE</a:t>
            </a:r>
            <a:endParaRPr lang="ko-KR" altLang="en-US" sz="6600" spc="3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18860" y="5388426"/>
            <a:ext cx="2754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300" dirty="0" smtClean="0">
                <a:solidFill>
                  <a:srgbClr val="2FC6B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당신을 위한 재테크 </a:t>
            </a:r>
            <a:r>
              <a:rPr lang="en-US" altLang="ko-KR" spc="300" dirty="0" smtClean="0">
                <a:solidFill>
                  <a:srgbClr val="2FC6B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AI</a:t>
            </a:r>
            <a:endParaRPr lang="ko-KR" altLang="en-US" spc="300" dirty="0">
              <a:solidFill>
                <a:srgbClr val="2FC6B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604462" y="199566"/>
            <a:ext cx="460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pc="3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5A</a:t>
            </a:r>
            <a:endParaRPr lang="ko-KR" altLang="en-US" sz="1200" spc="3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0078" y="199567"/>
            <a:ext cx="2098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pc="3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SSAFY 2</a:t>
            </a:r>
            <a:r>
              <a:rPr lang="en-US" altLang="ko-KR" sz="1200" spc="300" baseline="300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nd</a:t>
            </a:r>
            <a:r>
              <a:rPr lang="en-US" altLang="ko-KR" sz="1200" spc="3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Project</a:t>
            </a:r>
            <a:endParaRPr lang="ko-KR" altLang="en-US" sz="1200" spc="3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59605" y="6342960"/>
            <a:ext cx="3672801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박정우</a:t>
            </a:r>
            <a:r>
              <a:rPr lang="en-US" altLang="ko-KR" sz="11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공현아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김혁준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박호연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정명한</a:t>
            </a:r>
            <a:endParaRPr lang="ko-KR" altLang="en-US" sz="1100" spc="3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90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BB95ACB-8F73-400C-8C3D-A7654DC5E89C}"/>
              </a:ext>
            </a:extLst>
          </p:cNvPr>
          <p:cNvCxnSpPr>
            <a:cxnSpLocks/>
          </p:cNvCxnSpPr>
          <p:nvPr/>
        </p:nvCxnSpPr>
        <p:spPr>
          <a:xfrm>
            <a:off x="6654800" y="2349500"/>
            <a:ext cx="5537200" cy="0"/>
          </a:xfrm>
          <a:prstGeom prst="line">
            <a:avLst/>
          </a:prstGeom>
          <a:ln>
            <a:solidFill>
              <a:srgbClr val="2FC6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CD6340-4140-4C85-B813-981C8DDD2AA0}"/>
              </a:ext>
            </a:extLst>
          </p:cNvPr>
          <p:cNvSpPr txBox="1"/>
          <p:nvPr/>
        </p:nvSpPr>
        <p:spPr>
          <a:xfrm>
            <a:off x="6626173" y="3160525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 is Time to Use</a:t>
            </a:r>
            <a:endParaRPr lang="ko-KR" altLang="en-US" sz="32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89393A-6FF5-449B-94B3-60E826D9B4F6}"/>
              </a:ext>
            </a:extLst>
          </p:cNvPr>
          <p:cNvSpPr txBox="1"/>
          <p:nvPr/>
        </p:nvSpPr>
        <p:spPr>
          <a:xfrm>
            <a:off x="6626173" y="2535311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ea typeface="나눔스퀘어 ExtraBold" panose="020B0600000101010101" pitchFamily="50" charset="-127"/>
              </a:rPr>
              <a:t>Part </a:t>
            </a:r>
            <a:r>
              <a:rPr lang="en-US" altLang="ko-KR" sz="3200" b="1" dirty="0">
                <a:solidFill>
                  <a:schemeClr val="bg1"/>
                </a:solidFill>
                <a:ea typeface="나눔스퀘어 ExtraBold" panose="020B0600000101010101" pitchFamily="50" charset="-127"/>
              </a:rPr>
              <a:t>3</a:t>
            </a:r>
            <a:r>
              <a:rPr lang="en-US" altLang="ko-KR" sz="3200" b="1" dirty="0" smtClean="0">
                <a:solidFill>
                  <a:schemeClr val="bg1"/>
                </a:solidFill>
                <a:ea typeface="나눔스퀘어 ExtraBold" panose="020B0600000101010101" pitchFamily="50" charset="-127"/>
              </a:rPr>
              <a:t>,</a:t>
            </a:r>
            <a:endParaRPr lang="ko-KR" altLang="en-US" sz="3200" b="1" dirty="0">
              <a:solidFill>
                <a:schemeClr val="bg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894B6-F466-45DB-A3DC-E0FF1F0AA225}"/>
              </a:ext>
            </a:extLst>
          </p:cNvPr>
          <p:cNvSpPr txBox="1"/>
          <p:nvPr/>
        </p:nvSpPr>
        <p:spPr>
          <a:xfrm>
            <a:off x="6654800" y="3908850"/>
            <a:ext cx="13511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 is show time!</a:t>
            </a:r>
            <a:endParaRPr lang="ko-KR" altLang="en-US" sz="1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281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hlinkClick r:id="rId2"/>
          </p:cNvPr>
          <p:cNvSpPr/>
          <p:nvPr/>
        </p:nvSpPr>
        <p:spPr>
          <a:xfrm>
            <a:off x="4230598" y="1729739"/>
            <a:ext cx="3730804" cy="3582489"/>
          </a:xfrm>
          <a:prstGeom prst="rect">
            <a:avLst/>
          </a:prstGeom>
          <a:noFill/>
          <a:ln w="127000" cmpd="thickThin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0" dirty="0" smtClean="0">
                <a:solidFill>
                  <a:srgbClr val="2FC6B7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STOCK</a:t>
            </a:r>
          </a:p>
          <a:p>
            <a:pPr algn="ctr"/>
            <a:r>
              <a:rPr lang="en-US" altLang="ko-KR" sz="8000" dirty="0" smtClean="0">
                <a:solidFill>
                  <a:srgbClr val="2FC6B7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GENIE</a:t>
            </a:r>
            <a:endParaRPr lang="ko-KR" altLang="en-US" sz="8000" dirty="0">
              <a:solidFill>
                <a:srgbClr val="2FC6B7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6373" y="191254"/>
            <a:ext cx="1980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pc="3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 is Time to Use</a:t>
            </a:r>
            <a:endParaRPr lang="ko-KR" altLang="en-US" sz="1200" spc="3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556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rgbClr val="2FC6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CCBB4A-877B-41DA-8D46-22629A0BFA09}"/>
              </a:ext>
            </a:extLst>
          </p:cNvPr>
          <p:cNvSpPr/>
          <p:nvPr/>
        </p:nvSpPr>
        <p:spPr>
          <a:xfrm>
            <a:off x="0" y="0"/>
            <a:ext cx="12192000" cy="4254499"/>
          </a:xfrm>
          <a:prstGeom prst="rect">
            <a:avLst/>
          </a:prstGeom>
          <a:solidFill>
            <a:srgbClr val="2FC6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52B980-388B-45B3-94C3-2C8E3E4CB714}"/>
              </a:ext>
            </a:extLst>
          </p:cNvPr>
          <p:cNvSpPr txBox="1"/>
          <p:nvPr/>
        </p:nvSpPr>
        <p:spPr>
          <a:xfrm>
            <a:off x="538480" y="3120886"/>
            <a:ext cx="100271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당신의 </a:t>
            </a:r>
            <a:r>
              <a:rPr lang="ko-KR" altLang="en-US" sz="8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</a:t>
            </a:r>
            <a:r>
              <a:rPr lang="ko-KR" altLang="en-US" sz="8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</a:t>
            </a:r>
            <a:r>
              <a:rPr lang="ko-KR" altLang="en-US" sz="8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</a:t>
            </a:r>
            <a:r>
              <a:rPr lang="ko-KR" altLang="en-US" sz="80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</a:t>
            </a:r>
            <a:r>
              <a:rPr lang="ko-KR" altLang="en-US" sz="8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위해서</a:t>
            </a:r>
            <a:endParaRPr lang="ko-KR" altLang="en-US" sz="8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9C362-539C-4611-A808-122CF994E968}"/>
              </a:ext>
            </a:extLst>
          </p:cNvPr>
          <p:cNvSpPr txBox="1"/>
          <p:nvPr/>
        </p:nvSpPr>
        <p:spPr>
          <a:xfrm>
            <a:off x="538479" y="4055673"/>
            <a:ext cx="100271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언제나</a:t>
            </a:r>
            <a:r>
              <a:rPr lang="en-US" altLang="ko-KR" sz="80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8000" dirty="0" smtClean="0">
                <a:solidFill>
                  <a:schemeClr val="tx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당신만</a:t>
            </a:r>
            <a:r>
              <a:rPr lang="ko-KR" altLang="en-US" sz="80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위해서</a:t>
            </a:r>
            <a:endParaRPr lang="ko-KR" altLang="en-US" sz="80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3202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230598" y="1729739"/>
            <a:ext cx="3730804" cy="3582489"/>
          </a:xfrm>
          <a:prstGeom prst="rect">
            <a:avLst/>
          </a:prstGeom>
          <a:noFill/>
          <a:ln w="127000" cmpd="thickThin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0" dirty="0" smtClean="0">
                <a:solidFill>
                  <a:srgbClr val="2FC6B7"/>
                </a:solidFill>
                <a:effectLst>
                  <a:outerShdw blurRad="50800" dist="38100" dir="2700000" algn="tl" rotWithShape="0">
                    <a:prstClr val="black">
                      <a:alpha val="80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</a:t>
            </a:r>
          </a:p>
          <a:p>
            <a:pPr algn="ctr"/>
            <a:r>
              <a:rPr lang="en-US" altLang="ko-KR" sz="8000" dirty="0" smtClean="0">
                <a:solidFill>
                  <a:srgbClr val="2FC6B7"/>
                </a:solidFill>
                <a:effectLst>
                  <a:outerShdw blurRad="50800" dist="38100" dir="2700000" algn="tl" rotWithShape="0">
                    <a:prstClr val="black">
                      <a:alpha val="80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  O  U</a:t>
            </a:r>
            <a:endParaRPr lang="ko-KR" altLang="en-US" sz="8000" dirty="0">
              <a:solidFill>
                <a:srgbClr val="2FC6B7"/>
              </a:solidFill>
              <a:effectLst>
                <a:outerShdw blurRad="50800" dist="38100" dir="2700000" algn="tl" rotWithShape="0">
                  <a:prstClr val="black">
                    <a:alpha val="80000"/>
                  </a:prst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199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085593" y="872027"/>
            <a:ext cx="60208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3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STOCK GENIE</a:t>
            </a:r>
            <a:endParaRPr lang="ko-KR" altLang="en-US" sz="6600" spc="3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48888" y="1963056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300" dirty="0">
                <a:solidFill>
                  <a:srgbClr val="2FC6B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당신을 위한 재테크 </a:t>
            </a:r>
            <a:r>
              <a:rPr lang="en-US" altLang="ko-KR" sz="1400" spc="300" dirty="0">
                <a:solidFill>
                  <a:srgbClr val="2FC6B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AI</a:t>
            </a:r>
            <a:endParaRPr lang="ko-KR" altLang="en-US" sz="1400" spc="300" dirty="0">
              <a:solidFill>
                <a:srgbClr val="2FC6B7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885708" y="5648597"/>
            <a:ext cx="420580" cy="1219155"/>
            <a:chOff x="5885708" y="5648597"/>
            <a:chExt cx="420580" cy="1219155"/>
          </a:xfrm>
        </p:grpSpPr>
        <p:sp>
          <p:nvSpPr>
            <p:cNvPr id="13" name="직사각형 12"/>
            <p:cNvSpPr/>
            <p:nvPr/>
          </p:nvSpPr>
          <p:spPr>
            <a:xfrm>
              <a:off x="5885708" y="5648597"/>
              <a:ext cx="420580" cy="403860"/>
            </a:xfrm>
            <a:prstGeom prst="rect">
              <a:avLst/>
            </a:prstGeom>
            <a:noFill/>
            <a:ln w="101600">
              <a:solidFill>
                <a:srgbClr val="2FC6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096000" y="6052457"/>
              <a:ext cx="0" cy="815295"/>
            </a:xfrm>
            <a:prstGeom prst="line">
              <a:avLst/>
            </a:prstGeom>
            <a:ln w="57150">
              <a:solidFill>
                <a:srgbClr val="2FC6B7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3310622" y="4481281"/>
            <a:ext cx="5570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재테크를 원하는 당신의 고민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12796" y="5036498"/>
            <a:ext cx="4966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재테크를 원하는 당신은 고민이 많았습니다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바로 그 고민들은 저희가 서비스를 기획하게 된 원동력이었습니다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59596" y="2823637"/>
            <a:ext cx="3672801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박정우</a:t>
            </a:r>
            <a:r>
              <a:rPr lang="en-US" altLang="ko-KR" sz="11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공현아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김혁준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박호연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spc="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정명한</a:t>
            </a:r>
            <a:endParaRPr lang="ko-KR" altLang="en-US" sz="1100" spc="3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167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9" idx="0"/>
          </p:cNvCxnSpPr>
          <p:nvPr/>
        </p:nvCxnSpPr>
        <p:spPr>
          <a:xfrm flipH="1">
            <a:off x="6095998" y="0"/>
            <a:ext cx="2" cy="5118829"/>
          </a:xfrm>
          <a:prstGeom prst="line">
            <a:avLst/>
          </a:prstGeom>
          <a:ln w="57150">
            <a:solidFill>
              <a:srgbClr val="2FC6B7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54383" y="974859"/>
            <a:ext cx="4876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STOCK GENIE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당신만을 위한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AI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기반 재테크 서비스입니다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저희의 서비스가 어떻게 당신을 도와드리는지 알려드리겠습니다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885708" y="2731229"/>
            <a:ext cx="420580" cy="403860"/>
          </a:xfrm>
          <a:prstGeom prst="rect">
            <a:avLst/>
          </a:prstGeom>
          <a:solidFill>
            <a:schemeClr val="bg1"/>
          </a:solidFill>
          <a:ln w="101600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5885710" y="772929"/>
            <a:ext cx="420580" cy="403860"/>
          </a:xfrm>
          <a:prstGeom prst="rect">
            <a:avLst/>
          </a:prstGeom>
          <a:solidFill>
            <a:schemeClr val="bg1"/>
          </a:solidFill>
          <a:ln w="101600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543447" y="449763"/>
            <a:ext cx="3072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STOCK GENIE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16576" y="2933159"/>
            <a:ext cx="3895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실전 시뮬레이션을 하면서</a:t>
            </a:r>
            <a:endParaRPr lang="en-US" altLang="ko-KR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저희의 서비스를 더 자세하게 설명해 드리겠습니다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16576" y="2408063"/>
            <a:ext cx="3610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 is Time to Use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885708" y="5118829"/>
            <a:ext cx="420580" cy="403860"/>
          </a:xfrm>
          <a:prstGeom prst="rect">
            <a:avLst/>
          </a:prstGeom>
          <a:solidFill>
            <a:schemeClr val="bg1"/>
          </a:solidFill>
          <a:ln w="101600">
            <a:solidFill>
              <a:srgbClr val="2FC6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289786" y="5320759"/>
            <a:ext cx="4341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지금까지 저희의 프레젠테이션을 들어주셔서 감사합니다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63082" y="4795663"/>
            <a:ext cx="2367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End Game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541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CD6340-4140-4C85-B813-981C8DDD2AA0}"/>
              </a:ext>
            </a:extLst>
          </p:cNvPr>
          <p:cNvSpPr txBox="1"/>
          <p:nvPr/>
        </p:nvSpPr>
        <p:spPr>
          <a:xfrm>
            <a:off x="6626173" y="3160525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재테크를 </a:t>
            </a:r>
            <a:r>
              <a:rPr lang="ko-KR" altLang="en-US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원하는 </a:t>
            </a:r>
            <a:r>
              <a:rPr lang="ko-KR" altLang="en-US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당신의 </a:t>
            </a:r>
            <a:r>
              <a:rPr lang="ko-KR" altLang="en-US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고민</a:t>
            </a:r>
            <a:endParaRPr lang="ko-KR" altLang="en-US" sz="32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89393A-6FF5-449B-94B3-60E826D9B4F6}"/>
              </a:ext>
            </a:extLst>
          </p:cNvPr>
          <p:cNvSpPr txBox="1"/>
          <p:nvPr/>
        </p:nvSpPr>
        <p:spPr>
          <a:xfrm>
            <a:off x="6626173" y="2535311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ea typeface="나눔스퀘어 ExtraBold" panose="020B0600000101010101" pitchFamily="50" charset="-127"/>
              </a:rPr>
              <a:t>Part 1,</a:t>
            </a:r>
            <a:endParaRPr lang="ko-KR" altLang="en-US" sz="3200" b="1" dirty="0">
              <a:solidFill>
                <a:schemeClr val="bg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BB95ACB-8F73-400C-8C3D-A7654DC5E89C}"/>
              </a:ext>
            </a:extLst>
          </p:cNvPr>
          <p:cNvCxnSpPr>
            <a:cxnSpLocks/>
          </p:cNvCxnSpPr>
          <p:nvPr/>
        </p:nvCxnSpPr>
        <p:spPr>
          <a:xfrm>
            <a:off x="6654800" y="2349500"/>
            <a:ext cx="5537200" cy="0"/>
          </a:xfrm>
          <a:prstGeom prst="line">
            <a:avLst/>
          </a:prstGeom>
          <a:ln>
            <a:solidFill>
              <a:srgbClr val="2FC6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95894B6-F466-45DB-A3DC-E0FF1F0AA225}"/>
              </a:ext>
            </a:extLst>
          </p:cNvPr>
          <p:cNvSpPr txBox="1"/>
          <p:nvPr/>
        </p:nvSpPr>
        <p:spPr>
          <a:xfrm>
            <a:off x="6654800" y="3908850"/>
            <a:ext cx="194502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What is your problem?</a:t>
            </a:r>
            <a:endParaRPr lang="ko-KR" altLang="en-US" sz="1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33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8B4B76-02F3-48D7-811B-6CB23988E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08D29C3-3495-40F1-BBDE-06D0390EE9C1}"/>
              </a:ext>
            </a:extLst>
          </p:cNvPr>
          <p:cNvSpPr/>
          <p:nvPr/>
        </p:nvSpPr>
        <p:spPr>
          <a:xfrm>
            <a:off x="0" y="4764506"/>
            <a:ext cx="12192000" cy="2109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714656" y="5274509"/>
            <a:ext cx="876268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</a:t>
            </a: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관해 알아야 할 정보는 매우 많은 편입니다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수많은 데이터를 기반으로 투자를 해야하는 데 어떻게 하는 게 가장 효과적인지 알기 어렵습니다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데이터를 기반으로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향후 가격을 예측하고 싶은데</a:t>
            </a:r>
            <a:r>
              <a:rPr lang="en-US" altLang="ko-KR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…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어떻게 해야 예측할 수 있을까요</a:t>
            </a:r>
            <a:r>
              <a:rPr lang="en-US" altLang="ko-KR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8915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8B4B76-02F3-48D7-811B-6CB23988E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08D29C3-3495-40F1-BBDE-06D0390EE9C1}"/>
              </a:ext>
            </a:extLst>
          </p:cNvPr>
          <p:cNvSpPr/>
          <p:nvPr/>
        </p:nvSpPr>
        <p:spPr>
          <a:xfrm>
            <a:off x="0" y="4764506"/>
            <a:ext cx="12192000" cy="2109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714656" y="5274509"/>
            <a:ext cx="8762687" cy="1070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부족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현대인에게 </a:t>
            </a: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재테크를 할 수 있는 시간은 그리 많지 않습니다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</a:t>
            </a:r>
            <a:endParaRPr lang="en-US" altLang="ko-KR" spc="-15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주식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유가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환율 등 세상에 존재하는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5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재테크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방식은 무궁무진해 다 챙겨볼 수가 없는 게 현실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아들을 </a:t>
            </a:r>
            <a:r>
              <a:rPr lang="ko-KR" altLang="en-US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하나로 모아서 보고 나만의 포트폴리오로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구성하는 방법은 없을까요</a:t>
            </a:r>
            <a:r>
              <a:rPr lang="en-US" altLang="ko-KR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en-US" altLang="ko-KR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436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8B4B76-02F3-48D7-811B-6CB23988E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noFill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08D29C3-3495-40F1-BBDE-06D0390EE9C1}"/>
              </a:ext>
            </a:extLst>
          </p:cNvPr>
          <p:cNvSpPr/>
          <p:nvPr/>
        </p:nvSpPr>
        <p:spPr>
          <a:xfrm>
            <a:off x="0" y="4764506"/>
            <a:ext cx="12192000" cy="2109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714656" y="5274509"/>
            <a:ext cx="876268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매일 발행 뉴스는 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수만 건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이상으로 정치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</a:t>
            </a:r>
            <a:r>
              <a:rPr lang="en-US" altLang="ko-KR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경제 등 그 분류도 </a:t>
            </a: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다양하고 회사도 많습니다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</a:t>
            </a:r>
            <a:endParaRPr lang="en-US" altLang="ko-KR" spc="-15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연결되는 게 많은 현대 사회에서 </a:t>
            </a:r>
            <a:r>
              <a:rPr lang="ko-KR" altLang="en-US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과연 이 뉴스는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호재일까요</a:t>
            </a:r>
            <a:r>
              <a:rPr lang="en-US" altLang="ko-KR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 </a:t>
            </a:r>
            <a:r>
              <a:rPr lang="ko-KR" altLang="en-US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악재일까요</a:t>
            </a:r>
            <a:r>
              <a:rPr lang="en-US" altLang="ko-KR" spc="-15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en-US" altLang="ko-KR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뉴스에 대한 개략적인 정보만 가지고도 한 눈에 알 수 있는 방법이 </a:t>
            </a:r>
            <a:r>
              <a:rPr lang="ko-KR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필요합니다</a:t>
            </a:r>
            <a:r>
              <a:rPr lang="en-US" altLang="ko-KR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480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BB95ACB-8F73-400C-8C3D-A7654DC5E89C}"/>
              </a:ext>
            </a:extLst>
          </p:cNvPr>
          <p:cNvCxnSpPr>
            <a:cxnSpLocks/>
          </p:cNvCxnSpPr>
          <p:nvPr/>
        </p:nvCxnSpPr>
        <p:spPr>
          <a:xfrm>
            <a:off x="6654800" y="2349500"/>
            <a:ext cx="5537200" cy="0"/>
          </a:xfrm>
          <a:prstGeom prst="line">
            <a:avLst/>
          </a:prstGeom>
          <a:ln>
            <a:solidFill>
              <a:srgbClr val="2FC6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CD6340-4140-4C85-B813-981C8DDD2AA0}"/>
              </a:ext>
            </a:extLst>
          </p:cNvPr>
          <p:cNvSpPr txBox="1"/>
          <p:nvPr/>
        </p:nvSpPr>
        <p:spPr>
          <a:xfrm>
            <a:off x="6626173" y="3160525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STOCK GENIE</a:t>
            </a:r>
            <a:endParaRPr lang="ko-KR" altLang="en-US" sz="32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89393A-6FF5-449B-94B3-60E826D9B4F6}"/>
              </a:ext>
            </a:extLst>
          </p:cNvPr>
          <p:cNvSpPr txBox="1"/>
          <p:nvPr/>
        </p:nvSpPr>
        <p:spPr>
          <a:xfrm>
            <a:off x="6626173" y="2535311"/>
            <a:ext cx="5035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ea typeface="나눔스퀘어 ExtraBold" panose="020B0600000101010101" pitchFamily="50" charset="-127"/>
              </a:rPr>
              <a:t>Part </a:t>
            </a:r>
            <a:r>
              <a:rPr lang="en-US" altLang="ko-KR" sz="3200" b="1" dirty="0" smtClean="0">
                <a:solidFill>
                  <a:schemeClr val="bg1"/>
                </a:solidFill>
                <a:ea typeface="나눔스퀘어 ExtraBold" panose="020B0600000101010101" pitchFamily="50" charset="-127"/>
              </a:rPr>
              <a:t>2,</a:t>
            </a:r>
            <a:endParaRPr lang="ko-KR" altLang="en-US" sz="3200" b="1" dirty="0">
              <a:solidFill>
                <a:schemeClr val="bg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894B6-F466-45DB-A3DC-E0FF1F0AA225}"/>
              </a:ext>
            </a:extLst>
          </p:cNvPr>
          <p:cNvSpPr txBox="1"/>
          <p:nvPr/>
        </p:nvSpPr>
        <p:spPr>
          <a:xfrm>
            <a:off x="6654800" y="3908850"/>
            <a:ext cx="189519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 wish to set you rich.</a:t>
            </a:r>
            <a:endParaRPr lang="ko-KR" altLang="en-US" sz="1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6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4064000" y="0"/>
            <a:ext cx="4064000" cy="6858000"/>
          </a:xfrm>
          <a:prstGeom prst="rect">
            <a:avLst/>
          </a:prstGeom>
          <a:solidFill>
            <a:srgbClr val="2FC6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E151-D821-4640-B0F6-81D14598CE26}"/>
              </a:ext>
            </a:extLst>
          </p:cNvPr>
          <p:cNvSpPr txBox="1"/>
          <p:nvPr/>
        </p:nvSpPr>
        <p:spPr>
          <a:xfrm flipH="1">
            <a:off x="268214" y="1958610"/>
            <a:ext cx="33904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주식 가격 예측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A05AA9-8100-468D-AA1D-5F712D0B9FC4}"/>
              </a:ext>
            </a:extLst>
          </p:cNvPr>
          <p:cNvSpPr txBox="1"/>
          <p:nvPr/>
        </p:nvSpPr>
        <p:spPr>
          <a:xfrm flipH="1">
            <a:off x="4400795" y="1958610"/>
            <a:ext cx="33904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 개인화</a:t>
            </a:r>
            <a:endParaRPr lang="ko-KR" altLang="en-US" sz="32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E26553-9700-4313-B12B-C77DC1D3F416}"/>
              </a:ext>
            </a:extLst>
          </p:cNvPr>
          <p:cNvSpPr txBox="1"/>
          <p:nvPr/>
        </p:nvSpPr>
        <p:spPr>
          <a:xfrm flipH="1">
            <a:off x="8533376" y="1958609"/>
            <a:ext cx="33904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뉴스 분류</a:t>
            </a:r>
            <a:endParaRPr lang="ko-KR" altLang="en-US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31B1E1-3197-48C6-B4B6-768B1186BB82}"/>
              </a:ext>
            </a:extLst>
          </p:cNvPr>
          <p:cNvSpPr txBox="1"/>
          <p:nvPr/>
        </p:nvSpPr>
        <p:spPr>
          <a:xfrm>
            <a:off x="268214" y="3492392"/>
            <a:ext cx="3390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주식 가격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Time-Series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데이터 기반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Tensorflow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API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로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RNN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모델 제작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향후 주식 가격 추이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및 예측 결과 제공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FB813-592D-4739-8A34-53BF18CC2413}"/>
              </a:ext>
            </a:extLst>
          </p:cNvPr>
          <p:cNvSpPr txBox="1"/>
          <p:nvPr/>
        </p:nvSpPr>
        <p:spPr>
          <a:xfrm>
            <a:off x="4400795" y="3492391"/>
            <a:ext cx="3390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개인 맞춤형 포트폴리오 제작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주식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선물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옵션 등 다양한 재테크 수록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한 눈에 볼 수 있는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Summary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제공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F4CAD-DA79-486E-B325-39D78D927F8D}"/>
              </a:ext>
            </a:extLst>
          </p:cNvPr>
          <p:cNvSpPr txBox="1"/>
          <p:nvPr/>
        </p:nvSpPr>
        <p:spPr>
          <a:xfrm>
            <a:off x="8533376" y="3492390"/>
            <a:ext cx="3390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특정 검색어의 뉴스 호재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악재 분류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Tensorflow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자연어 처리 모델 사용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워드 </a:t>
            </a: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클라우드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및 </a:t>
            </a:r>
            <a:r>
              <a:rPr lang="en-US" altLang="ko-KR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Summary </a:t>
            </a:r>
            <a:r>
              <a:rPr lang="ko-KR" altLang="en-US" sz="1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제공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0490" y="199568"/>
            <a:ext cx="1569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pc="3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STOCK GENIE</a:t>
            </a:r>
            <a:endParaRPr lang="ko-KR" altLang="en-US" sz="1200" spc="3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060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337</Words>
  <Application>Microsoft Office PowerPoint</Application>
  <PresentationFormat>와이드스크린</PresentationFormat>
  <Paragraphs>63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나눔스퀘어 Bold</vt:lpstr>
      <vt:lpstr>나눔스퀘어 ExtraBold</vt:lpstr>
      <vt:lpstr>游ゴシック</vt:lpstr>
      <vt:lpstr>맑은 고딕</vt:lpstr>
      <vt:lpstr>나눔스퀘어 Light</vt:lpstr>
      <vt:lpstr>Arial</vt:lpstr>
      <vt:lpstr>2_Office 테마</vt:lpstr>
      <vt:lpstr>Office 테마</vt:lpstr>
      <vt:lpstr>3_Office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multicampus</cp:lastModifiedBy>
  <cp:revision>27</cp:revision>
  <dcterms:created xsi:type="dcterms:W3CDTF">2017-05-16T13:07:52Z</dcterms:created>
  <dcterms:modified xsi:type="dcterms:W3CDTF">2020-04-29T07:30:22Z</dcterms:modified>
</cp:coreProperties>
</file>

<file path=docProps/thumbnail.jpeg>
</file>